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4" r:id="rId3"/>
    <p:sldId id="265"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91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72173-A3E1-4500-BBC7-1919E3C0DF87}" type="datetimeFigureOut">
              <a:rPr lang="en-US" smtClean="0"/>
              <a:t>11/30/2012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36D54-BD64-431F-852E-16BB3D33498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836D54-BD64-431F-852E-16BB3D33498F}"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63790-BCF4-46FD-9020-B1DAE125A4E9}" type="datetimeFigureOut">
              <a:rPr lang="en-CA" smtClean="0"/>
              <a:pPr/>
              <a:t>30/11/2012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3FD5D6-D596-49D3-AB7E-5A56A2CAFEE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63790-BCF4-46FD-9020-B1DAE125A4E9}" type="datetimeFigureOut">
              <a:rPr lang="en-CA" smtClean="0"/>
              <a:pPr/>
              <a:t>30/11/2012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FD5D6-D596-49D3-AB7E-5A56A2CAFEE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US" dirty="0" smtClean="0"/>
              <a:t>Series of Paragraphs</a:t>
            </a:r>
            <a:endParaRPr lang="en-US" dirty="0"/>
          </a:p>
        </p:txBody>
      </p:sp>
      <p:sp>
        <p:nvSpPr>
          <p:cNvPr id="3" name="Subtitle 2"/>
          <p:cNvSpPr>
            <a:spLocks noGrp="1"/>
          </p:cNvSpPr>
          <p:nvPr>
            <p:ph type="subTitle" idx="1"/>
          </p:nvPr>
        </p:nvSpPr>
        <p:spPr>
          <a:xfrm>
            <a:off x="1371600" y="3124200"/>
            <a:ext cx="6400800" cy="1752600"/>
          </a:xfrm>
        </p:spPr>
        <p:txBody>
          <a:bodyPr/>
          <a:lstStyle/>
          <a:p>
            <a:r>
              <a:rPr lang="en-US" dirty="0" smtClean="0">
                <a:solidFill>
                  <a:schemeClr val="tx1"/>
                </a:solidFill>
                <a:effectLst>
                  <a:outerShdw blurRad="38100" dist="38100" dir="2700000" algn="tl">
                    <a:srgbClr val="000000">
                      <a:alpha val="43137"/>
                    </a:srgbClr>
                  </a:outerShdw>
                </a:effectLst>
              </a:rPr>
              <a:t>Expressing an </a:t>
            </a:r>
            <a:r>
              <a:rPr lang="en-US" b="1" u="sng" dirty="0" smtClean="0">
                <a:solidFill>
                  <a:schemeClr val="tx1"/>
                </a:solidFill>
                <a:effectLst>
                  <a:outerShdw blurRad="38100" dist="38100" dir="2700000" algn="tl">
                    <a:srgbClr val="000000">
                      <a:alpha val="43137"/>
                    </a:srgbClr>
                  </a:outerShdw>
                </a:effectLst>
              </a:rPr>
              <a:t>opinion</a:t>
            </a:r>
            <a:r>
              <a:rPr lang="en-US" dirty="0" smtClean="0">
                <a:solidFill>
                  <a:schemeClr val="tx1"/>
                </a:solidFill>
                <a:effectLst>
                  <a:outerShdw blurRad="38100" dist="38100" dir="2700000" algn="tl">
                    <a:srgbClr val="000000">
                      <a:alpha val="43137"/>
                    </a:srgbClr>
                  </a:outerShdw>
                </a:effectLst>
              </a:rPr>
              <a:t> on a given topic using a series of paragraphs</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8095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86800" cy="5943600"/>
          </a:xfrm>
        </p:spPr>
        <p:txBody>
          <a:bodyPr>
            <a:normAutofit fontScale="32500" lnSpcReduction="20000"/>
          </a:bodyPr>
          <a:lstStyle/>
          <a:p>
            <a:pPr marL="0" indent="0">
              <a:buNone/>
            </a:pPr>
            <a:r>
              <a:rPr lang="en-US" sz="6000" i="1" dirty="0" smtClean="0">
                <a:solidFill>
                  <a:srgbClr val="FF0000"/>
                </a:solidFill>
              </a:rPr>
              <a:t>continued…</a:t>
            </a:r>
          </a:p>
          <a:p>
            <a:pPr marL="0" indent="0">
              <a:buNone/>
            </a:pPr>
            <a:endParaRPr lang="en-US" sz="3100" dirty="0" smtClean="0"/>
          </a:p>
          <a:p>
            <a:pPr marL="0" indent="0">
              <a:buNone/>
            </a:pPr>
            <a:r>
              <a:rPr lang="en-US" sz="7400" dirty="0" smtClean="0"/>
              <a:t>     The </a:t>
            </a:r>
            <a:r>
              <a:rPr lang="en-US" sz="7400" dirty="0"/>
              <a:t>final reason not to ban dogs from public parks would be for health reasons. </a:t>
            </a:r>
            <a:r>
              <a:rPr lang="en-US" sz="7400" dirty="0" smtClean="0"/>
              <a:t> People </a:t>
            </a:r>
            <a:r>
              <a:rPr lang="en-US" sz="7400" dirty="0"/>
              <a:t>get more exercise when they have to walk a dog. </a:t>
            </a:r>
            <a:r>
              <a:rPr lang="en-US" sz="7400" dirty="0" smtClean="0"/>
              <a:t> Putting </a:t>
            </a:r>
            <a:r>
              <a:rPr lang="en-US" sz="7400" dirty="0"/>
              <a:t>limits on where you can walk a dog might also limit how much walking people do. </a:t>
            </a:r>
            <a:r>
              <a:rPr lang="en-US" sz="7400" dirty="0" smtClean="0"/>
              <a:t> They </a:t>
            </a:r>
            <a:r>
              <a:rPr lang="en-US" sz="7400" dirty="0"/>
              <a:t>might just let their dog out in their back yard, and then they wouldn’t be getting the exercise they need</a:t>
            </a:r>
            <a:r>
              <a:rPr lang="en-US" sz="7400" dirty="0" smtClean="0"/>
              <a:t>.  </a:t>
            </a:r>
            <a:r>
              <a:rPr lang="en-US" sz="7400" dirty="0"/>
              <a:t>Also, many people take their dog to the park along with their kids so if you can’t take your dog to the park, you might decide not to take your kids to the park. </a:t>
            </a:r>
            <a:r>
              <a:rPr lang="en-US" sz="7400" dirty="0" smtClean="0"/>
              <a:t> Kids </a:t>
            </a:r>
            <a:r>
              <a:rPr lang="en-US" sz="7400" dirty="0"/>
              <a:t>are gaining more and more weight these days, and we need to encourage them to go to parks and play to get exercise and be healthy and not to stay away from parks. </a:t>
            </a:r>
            <a:r>
              <a:rPr lang="en-US" sz="7400" dirty="0" smtClean="0"/>
              <a:t> Banning </a:t>
            </a:r>
            <a:r>
              <a:rPr lang="en-US" sz="7400" dirty="0"/>
              <a:t>dogs from parks would not help improve people’s health</a:t>
            </a:r>
            <a:r>
              <a:rPr lang="en-US" sz="7400" dirty="0" smtClean="0"/>
              <a:t>.</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r>
              <a:rPr lang="en-US" sz="6000" dirty="0" smtClean="0"/>
              <a:t>     </a:t>
            </a:r>
            <a:r>
              <a:rPr lang="en-US" sz="7400" dirty="0" smtClean="0"/>
              <a:t>Overall</a:t>
            </a:r>
            <a:r>
              <a:rPr lang="en-US" sz="7400" dirty="0"/>
              <a:t>, I am against banning dogs in public parks. </a:t>
            </a:r>
            <a:r>
              <a:rPr lang="en-US" sz="7400" dirty="0" smtClean="0"/>
              <a:t> I </a:t>
            </a:r>
            <a:r>
              <a:rPr lang="en-US" sz="7400" dirty="0"/>
              <a:t>think it is not good for the economy, for our emotional side and for our health. </a:t>
            </a:r>
            <a:r>
              <a:rPr lang="en-US" sz="7400" dirty="0" smtClean="0"/>
              <a:t> Instead </a:t>
            </a:r>
            <a:r>
              <a:rPr lang="en-US" sz="7400" dirty="0"/>
              <a:t>we should encourage people and dogs to use our parks</a:t>
            </a:r>
            <a:r>
              <a:rPr lang="en-US" sz="7400" dirty="0" smtClean="0"/>
              <a:t>.  </a:t>
            </a:r>
            <a:r>
              <a:rPr lang="en-US" sz="7400" dirty="0"/>
              <a:t>Just make sure you take a bag with you to clean up after your dog!</a:t>
            </a: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Should Dogs Be Banned From Public Parks?</a:t>
            </a:r>
            <a:endParaRPr lang="en-US" sz="2500" i="1" dirty="0">
              <a:solidFill>
                <a:srgbClr val="FF0000"/>
              </a:solidFill>
            </a:endParaRPr>
          </a:p>
        </p:txBody>
      </p:sp>
    </p:spTree>
    <p:extLst>
      <p:ext uri="{BB962C8B-B14F-4D97-AF65-F5344CB8AC3E}">
        <p14:creationId xmlns:p14="http://schemas.microsoft.com/office/powerpoint/2010/main" xmlns="" val="159951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943600"/>
          </a:xfrm>
        </p:spPr>
        <p:txBody>
          <a:bodyPr>
            <a:noAutofit/>
          </a:bodyPr>
          <a:lstStyle/>
          <a:p>
            <a:pPr marL="0" indent="0">
              <a:buNone/>
            </a:pPr>
            <a:r>
              <a:rPr lang="en-US" sz="3000" dirty="0" smtClean="0"/>
              <a:t>What </a:t>
            </a:r>
            <a:r>
              <a:rPr lang="en-US" sz="3000" dirty="0"/>
              <a:t>are the </a:t>
            </a:r>
            <a:r>
              <a:rPr lang="en-US" sz="3000" b="1" dirty="0"/>
              <a:t>three</a:t>
            </a:r>
            <a:r>
              <a:rPr lang="en-US" sz="3000" dirty="0"/>
              <a:t> </a:t>
            </a:r>
            <a:r>
              <a:rPr lang="en-US" sz="3000" b="1" dirty="0"/>
              <a:t>main</a:t>
            </a:r>
            <a:r>
              <a:rPr lang="en-US" sz="3000" dirty="0"/>
              <a:t> </a:t>
            </a:r>
            <a:r>
              <a:rPr lang="en-US" sz="3000" b="1" dirty="0"/>
              <a:t>reasons</a:t>
            </a:r>
            <a:r>
              <a:rPr lang="en-US" sz="3000" dirty="0"/>
              <a:t> for banning dogs?</a:t>
            </a:r>
          </a:p>
          <a:p>
            <a:pPr marL="0" indent="0">
              <a:buNone/>
            </a:pPr>
            <a:r>
              <a:rPr lang="en-US" sz="3000" dirty="0"/>
              <a:t> </a:t>
            </a:r>
            <a:r>
              <a:rPr lang="en-US" sz="3000" dirty="0" smtClean="0"/>
              <a:t>   Reason </a:t>
            </a:r>
            <a:r>
              <a:rPr lang="en-US" sz="3000" b="1" dirty="0" smtClean="0"/>
              <a:t>1</a:t>
            </a:r>
            <a:r>
              <a:rPr lang="en-US" sz="3000" dirty="0" smtClean="0"/>
              <a:t> –</a:t>
            </a:r>
          </a:p>
          <a:p>
            <a:pPr marL="0" indent="0">
              <a:buNone/>
            </a:pPr>
            <a:r>
              <a:rPr lang="en-US" sz="3000" dirty="0" smtClean="0"/>
              <a:t>    Reason </a:t>
            </a:r>
            <a:r>
              <a:rPr lang="en-US" sz="3000" b="1" dirty="0" smtClean="0"/>
              <a:t>2</a:t>
            </a:r>
            <a:r>
              <a:rPr lang="en-US" sz="3000" dirty="0" smtClean="0"/>
              <a:t> –</a:t>
            </a:r>
          </a:p>
          <a:p>
            <a:pPr marL="0" indent="0">
              <a:buNone/>
            </a:pPr>
            <a:r>
              <a:rPr lang="en-US" sz="3000" dirty="0" smtClean="0"/>
              <a:t>    Reason </a:t>
            </a:r>
            <a:r>
              <a:rPr lang="en-US" sz="3000" b="1" dirty="0" smtClean="0"/>
              <a:t>3</a:t>
            </a:r>
            <a:r>
              <a:rPr lang="en-US" sz="3000" dirty="0" smtClean="0"/>
              <a:t> –</a:t>
            </a:r>
          </a:p>
          <a:p>
            <a:pPr marL="0" indent="0">
              <a:buNone/>
            </a:pPr>
            <a:endParaRPr lang="en-US" sz="3000" dirty="0"/>
          </a:p>
          <a:p>
            <a:pPr marL="0" indent="0">
              <a:buNone/>
            </a:pPr>
            <a:r>
              <a:rPr lang="en-US" sz="3000" dirty="0"/>
              <a:t>What </a:t>
            </a:r>
            <a:r>
              <a:rPr lang="en-US" sz="3000" b="1" dirty="0"/>
              <a:t>examples</a:t>
            </a:r>
            <a:r>
              <a:rPr lang="en-US" sz="3000" dirty="0"/>
              <a:t> are given to support each reason?</a:t>
            </a:r>
          </a:p>
          <a:p>
            <a:pPr marL="0" indent="0">
              <a:buNone/>
            </a:pPr>
            <a:r>
              <a:rPr lang="en-US" sz="3000" dirty="0" smtClean="0"/>
              <a:t>    Paragraph </a:t>
            </a:r>
            <a:r>
              <a:rPr lang="en-US" sz="3000" b="1" dirty="0"/>
              <a:t>1</a:t>
            </a:r>
            <a:r>
              <a:rPr lang="en-US" sz="3000" dirty="0"/>
              <a:t> –</a:t>
            </a:r>
          </a:p>
          <a:p>
            <a:pPr marL="0" indent="0">
              <a:buNone/>
            </a:pPr>
            <a:r>
              <a:rPr lang="en-US" sz="3000" dirty="0" smtClean="0"/>
              <a:t>    Paragraph </a:t>
            </a:r>
            <a:r>
              <a:rPr lang="en-US" sz="3000" b="1" dirty="0"/>
              <a:t>2</a:t>
            </a:r>
            <a:r>
              <a:rPr lang="en-US" sz="3000" dirty="0"/>
              <a:t> –</a:t>
            </a:r>
          </a:p>
          <a:p>
            <a:pPr marL="0" indent="0">
              <a:buNone/>
            </a:pPr>
            <a:r>
              <a:rPr lang="en-US" sz="3000" dirty="0" smtClean="0"/>
              <a:t>    Paragraph </a:t>
            </a:r>
            <a:r>
              <a:rPr lang="en-US" sz="3000" b="1" dirty="0"/>
              <a:t>3</a:t>
            </a:r>
            <a:r>
              <a:rPr lang="en-US" sz="3000" dirty="0"/>
              <a:t> –</a:t>
            </a:r>
          </a:p>
          <a:p>
            <a:pPr marL="0" indent="0">
              <a:buNone/>
            </a:pPr>
            <a:endParaRPr lang="en-US" sz="3000" dirty="0" smtClean="0"/>
          </a:p>
          <a:p>
            <a:pPr marL="0" indent="0" algn="r">
              <a:buNone/>
            </a:pPr>
            <a:r>
              <a:rPr lang="en-US" sz="3000" b="1" dirty="0"/>
              <a:t> </a:t>
            </a:r>
            <a:r>
              <a:rPr lang="en-US" sz="3000" b="1" i="1" dirty="0" smtClean="0">
                <a:solidFill>
                  <a:srgbClr val="FF0000"/>
                </a:solidFill>
              </a:rPr>
              <a:t>continued…</a:t>
            </a:r>
            <a:endParaRPr lang="en-US" sz="3000" b="1" i="1" dirty="0">
              <a:solidFill>
                <a:srgbClr val="FF0000"/>
              </a:solidFill>
            </a:endParaRP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Questions</a:t>
            </a:r>
            <a:endParaRPr lang="en-US" sz="2500" i="1" dirty="0">
              <a:solidFill>
                <a:srgbClr val="FF0000"/>
              </a:solidFill>
            </a:endParaRPr>
          </a:p>
        </p:txBody>
      </p:sp>
    </p:spTree>
    <p:extLst>
      <p:ext uri="{BB962C8B-B14F-4D97-AF65-F5344CB8AC3E}">
        <p14:creationId xmlns:p14="http://schemas.microsoft.com/office/powerpoint/2010/main" xmlns="" val="132985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943600"/>
          </a:xfrm>
        </p:spPr>
        <p:txBody>
          <a:bodyPr>
            <a:noAutofit/>
          </a:bodyPr>
          <a:lstStyle/>
          <a:p>
            <a:pPr marL="0" indent="0">
              <a:buNone/>
            </a:pPr>
            <a:r>
              <a:rPr lang="en-US" sz="2000" dirty="0"/>
              <a:t> </a:t>
            </a:r>
            <a:r>
              <a:rPr lang="en-US" sz="2000" b="1" dirty="0" smtClean="0"/>
              <a:t> </a:t>
            </a:r>
            <a:r>
              <a:rPr lang="en-US" sz="2000" b="1" i="1" dirty="0" smtClean="0">
                <a:solidFill>
                  <a:srgbClr val="FF0000"/>
                </a:solidFill>
              </a:rPr>
              <a:t>continued…</a:t>
            </a:r>
          </a:p>
          <a:p>
            <a:pPr marL="0" indent="0">
              <a:buNone/>
            </a:pPr>
            <a:endParaRPr lang="en-US" sz="3000" dirty="0" smtClean="0"/>
          </a:p>
          <a:p>
            <a:pPr marL="0" indent="0">
              <a:buNone/>
            </a:pPr>
            <a:r>
              <a:rPr lang="en-US" sz="3000" dirty="0" smtClean="0"/>
              <a:t>Where </a:t>
            </a:r>
            <a:r>
              <a:rPr lang="en-US" sz="3000" dirty="0"/>
              <a:t>were </a:t>
            </a:r>
            <a:r>
              <a:rPr lang="en-US" sz="3000" b="1" dirty="0"/>
              <a:t>connecting words </a:t>
            </a:r>
            <a:r>
              <a:rPr lang="en-US" sz="3000" dirty="0"/>
              <a:t>and </a:t>
            </a:r>
            <a:r>
              <a:rPr lang="en-US" sz="3000" b="1" dirty="0"/>
              <a:t>transitions</a:t>
            </a:r>
            <a:r>
              <a:rPr lang="en-US" sz="3000" dirty="0"/>
              <a:t> </a:t>
            </a:r>
            <a:r>
              <a:rPr lang="en-US" sz="3000" dirty="0" smtClean="0"/>
              <a:t/>
            </a:r>
            <a:br>
              <a:rPr lang="en-US" sz="3000" dirty="0" smtClean="0"/>
            </a:br>
            <a:r>
              <a:rPr lang="en-US" sz="3000" dirty="0" smtClean="0"/>
              <a:t>used </a:t>
            </a:r>
            <a:r>
              <a:rPr lang="en-US" sz="3000" dirty="0"/>
              <a:t>in the paragraph? </a:t>
            </a:r>
            <a:r>
              <a:rPr lang="en-US" sz="3000" dirty="0" smtClean="0"/>
              <a:t/>
            </a:r>
            <a:br>
              <a:rPr lang="en-US" sz="3000" dirty="0" smtClean="0"/>
            </a:br>
            <a:r>
              <a:rPr lang="en-US" sz="3000" dirty="0" smtClean="0"/>
              <a:t>(examples:  also</a:t>
            </a:r>
            <a:r>
              <a:rPr lang="en-US" sz="3000" dirty="0"/>
              <a:t>, first, next, etc.)</a:t>
            </a:r>
          </a:p>
          <a:p>
            <a:pPr marL="0" indent="0">
              <a:buNone/>
            </a:pPr>
            <a:r>
              <a:rPr lang="en-US" sz="3000" dirty="0"/>
              <a:t> </a:t>
            </a:r>
            <a:endParaRPr lang="en-US" sz="3000" dirty="0" smtClean="0"/>
          </a:p>
          <a:p>
            <a:pPr marL="0" indent="0">
              <a:buNone/>
            </a:pPr>
            <a:endParaRPr lang="en-US" sz="3000" dirty="0"/>
          </a:p>
          <a:p>
            <a:pPr marL="0" indent="0">
              <a:buNone/>
            </a:pPr>
            <a:r>
              <a:rPr lang="en-US" sz="3000" b="1" dirty="0"/>
              <a:t>Where</a:t>
            </a:r>
            <a:r>
              <a:rPr lang="en-US" sz="3000" dirty="0"/>
              <a:t> could you </a:t>
            </a:r>
            <a:r>
              <a:rPr lang="en-US" sz="3000" b="1" dirty="0"/>
              <a:t>add</a:t>
            </a:r>
            <a:r>
              <a:rPr lang="en-US" sz="3000" dirty="0"/>
              <a:t> </a:t>
            </a:r>
            <a:r>
              <a:rPr lang="en-US" sz="3000" b="1" dirty="0"/>
              <a:t>connecting</a:t>
            </a:r>
            <a:r>
              <a:rPr lang="en-US" sz="3000" dirty="0"/>
              <a:t> </a:t>
            </a:r>
            <a:r>
              <a:rPr lang="en-US" sz="3000" b="1" dirty="0"/>
              <a:t>words</a:t>
            </a:r>
            <a:r>
              <a:rPr lang="en-US" sz="3000" dirty="0"/>
              <a:t> or </a:t>
            </a:r>
            <a:r>
              <a:rPr lang="en-US" sz="3000" dirty="0" smtClean="0"/>
              <a:t/>
            </a:r>
            <a:br>
              <a:rPr lang="en-US" sz="3000" dirty="0" smtClean="0"/>
            </a:br>
            <a:r>
              <a:rPr lang="en-US" sz="3000" b="1" dirty="0" smtClean="0"/>
              <a:t>transitions</a:t>
            </a:r>
            <a:r>
              <a:rPr lang="en-US" sz="3000" dirty="0" smtClean="0"/>
              <a:t> </a:t>
            </a:r>
            <a:r>
              <a:rPr lang="en-US" sz="3000" dirty="0"/>
              <a:t>in the essay?</a:t>
            </a: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Questions</a:t>
            </a:r>
            <a:endParaRPr lang="en-US" sz="2500" i="1" dirty="0">
              <a:solidFill>
                <a:srgbClr val="FF0000"/>
              </a:solidFill>
            </a:endParaRPr>
          </a:p>
        </p:txBody>
      </p:sp>
    </p:spTree>
    <p:extLst>
      <p:ext uri="{BB962C8B-B14F-4D97-AF65-F5344CB8AC3E}">
        <p14:creationId xmlns:p14="http://schemas.microsoft.com/office/powerpoint/2010/main" xmlns="" val="311050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noAutofit/>
          </a:bodyPr>
          <a:lstStyle/>
          <a:p>
            <a:pPr marL="0" indent="0">
              <a:buNone/>
            </a:pPr>
            <a:r>
              <a:rPr lang="en-US" sz="2000" b="1" i="1" dirty="0" smtClean="0">
                <a:solidFill>
                  <a:srgbClr val="FF0000"/>
                </a:solidFill>
              </a:rPr>
              <a:t>continued…</a:t>
            </a:r>
          </a:p>
          <a:p>
            <a:pPr marL="0" indent="0">
              <a:buNone/>
            </a:pPr>
            <a:endParaRPr lang="en-US" sz="2000" b="1" dirty="0" smtClean="0"/>
          </a:p>
          <a:p>
            <a:pPr marL="0" indent="0">
              <a:buNone/>
            </a:pPr>
            <a:r>
              <a:rPr lang="en-US" sz="2000" b="1" dirty="0" smtClean="0"/>
              <a:t>Second </a:t>
            </a:r>
            <a:r>
              <a:rPr lang="en-US" sz="2000" b="1" dirty="0" smtClean="0">
                <a:solidFill>
                  <a:srgbClr val="FF0000"/>
                </a:solidFill>
              </a:rPr>
              <a:t>Supporting</a:t>
            </a:r>
            <a:r>
              <a:rPr lang="en-US" sz="2000" b="1" dirty="0" smtClean="0"/>
              <a:t> Paragraph</a:t>
            </a:r>
          </a:p>
          <a:p>
            <a:pPr marL="0" indent="0">
              <a:buNone/>
            </a:pPr>
            <a:r>
              <a:rPr lang="en-US" sz="2000" dirty="0" smtClean="0"/>
              <a:t>     Second reason supporting your opinion: 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smtClean="0"/>
              <a:t>                                                                    ___________________________________</a:t>
            </a:r>
          </a:p>
          <a:p>
            <a:pPr marL="0" indent="0">
              <a:buNone/>
            </a:pPr>
            <a:r>
              <a:rPr lang="en-US" sz="2000" b="1" dirty="0" smtClean="0"/>
              <a:t>Third </a:t>
            </a:r>
            <a:r>
              <a:rPr lang="en-US" sz="2000" b="1" dirty="0" smtClean="0">
                <a:solidFill>
                  <a:srgbClr val="FF0000"/>
                </a:solidFill>
              </a:rPr>
              <a:t>Supporting</a:t>
            </a:r>
            <a:r>
              <a:rPr lang="en-US" sz="2000" b="1" dirty="0" smtClean="0"/>
              <a:t> Paragraph</a:t>
            </a:r>
          </a:p>
          <a:p>
            <a:pPr marL="0" indent="0">
              <a:buNone/>
            </a:pPr>
            <a:r>
              <a:rPr lang="en-US" sz="2000" dirty="0" smtClean="0"/>
              <a:t>     Third reason supporting your opinion: ________________________________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smtClean="0"/>
              <a:t>                                                                    ___________________________________</a:t>
            </a:r>
          </a:p>
          <a:p>
            <a:pPr marL="0" indent="0">
              <a:buNone/>
            </a:pPr>
            <a:endParaRPr lang="en-US" sz="2000" dirty="0"/>
          </a:p>
          <a:p>
            <a:pPr marL="0" indent="0">
              <a:buNone/>
            </a:pPr>
            <a:endParaRPr lang="en-US" sz="2000" dirty="0"/>
          </a:p>
        </p:txBody>
      </p:sp>
      <p:sp>
        <p:nvSpPr>
          <p:cNvPr id="4" name="Title 3"/>
          <p:cNvSpPr>
            <a:spLocks noGrp="1"/>
          </p:cNvSpPr>
          <p:nvPr>
            <p:ph type="title"/>
          </p:nvPr>
        </p:nvSpPr>
        <p:spPr>
          <a:xfrm>
            <a:off x="457200" y="0"/>
            <a:ext cx="8229600" cy="1447800"/>
          </a:xfrm>
        </p:spPr>
        <p:txBody>
          <a:bodyPr>
            <a:noAutofit/>
          </a:bodyPr>
          <a:lstStyle/>
          <a:p>
            <a:r>
              <a:rPr lang="en-US" sz="2500" b="1" dirty="0" smtClean="0"/>
              <a:t>Opinion Piece:  Class Activity</a:t>
            </a:r>
            <a:br>
              <a:rPr lang="en-US" sz="2500" b="1" dirty="0" smtClean="0"/>
            </a:br>
            <a:r>
              <a:rPr lang="en-US" sz="2400" b="1" i="1" dirty="0" smtClean="0">
                <a:solidFill>
                  <a:srgbClr val="FF0000"/>
                </a:solidFill>
              </a:rPr>
              <a:t>Write </a:t>
            </a:r>
            <a:r>
              <a:rPr lang="en-US" sz="2400" b="1" i="1" dirty="0">
                <a:solidFill>
                  <a:srgbClr val="FF0000"/>
                </a:solidFill>
              </a:rPr>
              <a:t>an opinion piece expressing the </a:t>
            </a:r>
            <a:r>
              <a:rPr lang="en-US" sz="2400" b="1" i="1" u="sng" dirty="0">
                <a:solidFill>
                  <a:srgbClr val="FF0000"/>
                </a:solidFill>
              </a:rPr>
              <a:t>opposite</a:t>
            </a:r>
            <a:r>
              <a:rPr lang="en-US" sz="2400" b="1" i="1" dirty="0">
                <a:solidFill>
                  <a:srgbClr val="FF0000"/>
                </a:solidFill>
              </a:rPr>
              <a:t> side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i.e. arguing </a:t>
            </a:r>
            <a:r>
              <a:rPr lang="en-US" sz="2400" b="1" i="1" dirty="0">
                <a:solidFill>
                  <a:srgbClr val="FF0000"/>
                </a:solidFill>
              </a:rPr>
              <a:t>that dogs </a:t>
            </a:r>
            <a:r>
              <a:rPr lang="en-US" sz="2400" b="1" i="1" u="sng" dirty="0">
                <a:solidFill>
                  <a:srgbClr val="FF0000"/>
                </a:solidFill>
              </a:rPr>
              <a:t>should be banned</a:t>
            </a:r>
          </a:p>
        </p:txBody>
      </p:sp>
    </p:spTree>
    <p:extLst>
      <p:ext uri="{BB962C8B-B14F-4D97-AF65-F5344CB8AC3E}">
        <p14:creationId xmlns:p14="http://schemas.microsoft.com/office/powerpoint/2010/main" xmlns="" val="221710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noAutofit/>
          </a:bodyPr>
          <a:lstStyle/>
          <a:p>
            <a:pPr marL="0" indent="0">
              <a:buNone/>
            </a:pPr>
            <a:r>
              <a:rPr lang="en-US" sz="2000" b="1" i="1" dirty="0" smtClean="0">
                <a:solidFill>
                  <a:srgbClr val="FF0000"/>
                </a:solidFill>
              </a:rPr>
              <a:t>continued…</a:t>
            </a:r>
          </a:p>
          <a:p>
            <a:pPr marL="0" indent="0">
              <a:buNone/>
            </a:pPr>
            <a:endParaRPr lang="en-US" sz="2000" b="1" dirty="0" smtClean="0"/>
          </a:p>
          <a:p>
            <a:pPr marL="0" indent="0">
              <a:buNone/>
            </a:pPr>
            <a:r>
              <a:rPr lang="en-US" sz="2000" b="1" dirty="0" smtClean="0"/>
              <a:t>Second </a:t>
            </a:r>
            <a:r>
              <a:rPr lang="en-US" sz="2000" b="1" dirty="0" smtClean="0">
                <a:solidFill>
                  <a:srgbClr val="FF0000"/>
                </a:solidFill>
              </a:rPr>
              <a:t>Supporting</a:t>
            </a:r>
            <a:r>
              <a:rPr lang="en-US" sz="2000" b="1" dirty="0" smtClean="0"/>
              <a:t> Paragraph</a:t>
            </a:r>
          </a:p>
          <a:p>
            <a:pPr marL="0" indent="0">
              <a:buNone/>
            </a:pPr>
            <a:r>
              <a:rPr lang="en-US" sz="2000" dirty="0" smtClean="0"/>
              <a:t>     Second reason supporting your opinion: 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smtClean="0"/>
              <a:t>                                                                    ___________________________________</a:t>
            </a:r>
          </a:p>
          <a:p>
            <a:pPr marL="0" indent="0">
              <a:buNone/>
            </a:pPr>
            <a:r>
              <a:rPr lang="en-US" sz="2000" b="1" dirty="0" smtClean="0"/>
              <a:t>Third </a:t>
            </a:r>
            <a:r>
              <a:rPr lang="en-US" sz="2000" b="1" dirty="0" smtClean="0">
                <a:solidFill>
                  <a:srgbClr val="FF0000"/>
                </a:solidFill>
              </a:rPr>
              <a:t>Supporting</a:t>
            </a:r>
            <a:r>
              <a:rPr lang="en-US" sz="2000" b="1" dirty="0" smtClean="0"/>
              <a:t> Paragraph</a:t>
            </a:r>
          </a:p>
          <a:p>
            <a:pPr marL="0" indent="0">
              <a:buNone/>
            </a:pPr>
            <a:r>
              <a:rPr lang="en-US" sz="2000" dirty="0" smtClean="0"/>
              <a:t>     Third reason supporting your opinion: ________________________________</a:t>
            </a:r>
          </a:p>
          <a:p>
            <a:pPr marL="0" indent="0">
              <a:buNone/>
            </a:pPr>
            <a:r>
              <a:rPr lang="en-US" sz="2000" dirty="0" smtClean="0"/>
              <a:t>     examples to support this reason:    ___________________________________</a:t>
            </a:r>
          </a:p>
          <a:p>
            <a:pPr marL="0" indent="0">
              <a:buNone/>
            </a:pPr>
            <a:r>
              <a:rPr lang="en-US" sz="2000" dirty="0" smtClean="0"/>
              <a:t>                                                                    ___________________________________</a:t>
            </a:r>
          </a:p>
          <a:p>
            <a:pPr marL="0" indent="0">
              <a:buNone/>
            </a:pPr>
            <a:r>
              <a:rPr lang="en-US" sz="2000" dirty="0" smtClean="0"/>
              <a:t>                                                                    ___________________________________</a:t>
            </a:r>
          </a:p>
          <a:p>
            <a:pPr marL="0" indent="0">
              <a:buNone/>
            </a:pPr>
            <a:endParaRPr lang="en-US" sz="2000" dirty="0"/>
          </a:p>
          <a:p>
            <a:pPr marL="0" indent="0">
              <a:buNone/>
            </a:pPr>
            <a:endParaRPr lang="en-US" sz="2000" dirty="0"/>
          </a:p>
        </p:txBody>
      </p:sp>
      <p:sp>
        <p:nvSpPr>
          <p:cNvPr id="4" name="Title 3"/>
          <p:cNvSpPr>
            <a:spLocks noGrp="1"/>
          </p:cNvSpPr>
          <p:nvPr>
            <p:ph type="title"/>
          </p:nvPr>
        </p:nvSpPr>
        <p:spPr>
          <a:xfrm>
            <a:off x="457200" y="0"/>
            <a:ext cx="8229600" cy="1447800"/>
          </a:xfrm>
        </p:spPr>
        <p:txBody>
          <a:bodyPr>
            <a:noAutofit/>
          </a:bodyPr>
          <a:lstStyle/>
          <a:p>
            <a:r>
              <a:rPr lang="en-US" sz="2500" b="1" dirty="0" smtClean="0"/>
              <a:t>Opinion Piece:  Class Activity</a:t>
            </a:r>
            <a:br>
              <a:rPr lang="en-US" sz="2500" b="1" dirty="0" smtClean="0"/>
            </a:br>
            <a:r>
              <a:rPr lang="en-US" sz="2400" b="1" i="1" dirty="0" smtClean="0">
                <a:solidFill>
                  <a:srgbClr val="FF0000"/>
                </a:solidFill>
              </a:rPr>
              <a:t>Write </a:t>
            </a:r>
            <a:r>
              <a:rPr lang="en-US" sz="2400" b="1" i="1" dirty="0">
                <a:solidFill>
                  <a:srgbClr val="FF0000"/>
                </a:solidFill>
              </a:rPr>
              <a:t>an opinion piece expressing the </a:t>
            </a:r>
            <a:r>
              <a:rPr lang="en-US" sz="2400" b="1" i="1" u="sng" dirty="0">
                <a:solidFill>
                  <a:srgbClr val="FF0000"/>
                </a:solidFill>
              </a:rPr>
              <a:t>opposite</a:t>
            </a:r>
            <a:r>
              <a:rPr lang="en-US" sz="2400" b="1" i="1" dirty="0">
                <a:solidFill>
                  <a:srgbClr val="FF0000"/>
                </a:solidFill>
              </a:rPr>
              <a:t> side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i.e. arguing </a:t>
            </a:r>
            <a:r>
              <a:rPr lang="en-US" sz="2400" b="1" i="1" dirty="0">
                <a:solidFill>
                  <a:srgbClr val="FF0000"/>
                </a:solidFill>
              </a:rPr>
              <a:t>that dogs </a:t>
            </a:r>
            <a:r>
              <a:rPr lang="en-US" sz="2400" b="1" i="1" u="sng" dirty="0">
                <a:solidFill>
                  <a:srgbClr val="FF0000"/>
                </a:solidFill>
              </a:rPr>
              <a:t>should be banned</a:t>
            </a:r>
          </a:p>
        </p:txBody>
      </p:sp>
    </p:spTree>
    <p:extLst>
      <p:ext uri="{BB962C8B-B14F-4D97-AF65-F5344CB8AC3E}">
        <p14:creationId xmlns:p14="http://schemas.microsoft.com/office/powerpoint/2010/main" xmlns="" val="2217102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noAutofit/>
          </a:bodyPr>
          <a:lstStyle/>
          <a:p>
            <a:pPr marL="0" indent="0">
              <a:buNone/>
            </a:pPr>
            <a:r>
              <a:rPr lang="en-US" sz="2000" b="1" i="1" dirty="0" smtClean="0">
                <a:solidFill>
                  <a:srgbClr val="FF0000"/>
                </a:solidFill>
              </a:rPr>
              <a:t>continued…</a:t>
            </a:r>
          </a:p>
          <a:p>
            <a:pPr marL="0" indent="0">
              <a:buNone/>
            </a:pPr>
            <a:endParaRPr lang="en-US" sz="2000" b="1" dirty="0" smtClean="0"/>
          </a:p>
          <a:p>
            <a:pPr marL="0" indent="0">
              <a:buNone/>
            </a:pPr>
            <a:endParaRPr lang="en-US" sz="2000" b="1" dirty="0" smtClean="0"/>
          </a:p>
          <a:p>
            <a:pPr marL="0" indent="0">
              <a:buNone/>
            </a:pPr>
            <a:r>
              <a:rPr lang="en-US" sz="2000" b="1" dirty="0" smtClean="0">
                <a:solidFill>
                  <a:srgbClr val="FF0000"/>
                </a:solidFill>
              </a:rPr>
              <a:t>Concluding </a:t>
            </a:r>
            <a:r>
              <a:rPr lang="en-US" sz="2000" b="1" dirty="0" smtClean="0"/>
              <a:t>Paragraph</a:t>
            </a:r>
          </a:p>
          <a:p>
            <a:pPr marL="0" indent="0">
              <a:buNone/>
            </a:pPr>
            <a:r>
              <a:rPr lang="en-US" sz="2000" dirty="0" smtClean="0"/>
              <a:t>     Restate Your Opinion: _______________________________________</a:t>
            </a:r>
          </a:p>
          <a:p>
            <a:pPr marL="0" indent="0">
              <a:buNone/>
            </a:pPr>
            <a:r>
              <a:rPr lang="en-US" sz="2000" dirty="0" smtClean="0"/>
              <a:t>     Restate 3 Main Reasons Supporting Your Opinion: ______________________</a:t>
            </a:r>
          </a:p>
          <a:p>
            <a:pPr marL="0" indent="0">
              <a:buNone/>
            </a:pPr>
            <a:r>
              <a:rPr lang="en-US" sz="2000" dirty="0"/>
              <a:t> </a:t>
            </a:r>
            <a:r>
              <a:rPr lang="en-US" sz="2000" dirty="0" smtClean="0"/>
              <a:t>                                                                                               ______________________</a:t>
            </a:r>
          </a:p>
          <a:p>
            <a:pPr marL="0" indent="0">
              <a:buNone/>
            </a:pPr>
            <a:r>
              <a:rPr lang="en-US" sz="2000" dirty="0"/>
              <a:t> </a:t>
            </a:r>
            <a:r>
              <a:rPr lang="en-US" sz="2000" dirty="0" smtClean="0"/>
              <a:t>                                                                                               ______________________</a:t>
            </a:r>
          </a:p>
          <a:p>
            <a:pPr marL="0" indent="0">
              <a:buNone/>
            </a:pPr>
            <a:r>
              <a:rPr lang="en-US" sz="2000" dirty="0" smtClean="0"/>
              <a:t>     General Ending Sentence: __________________________</a:t>
            </a:r>
          </a:p>
          <a:p>
            <a:pPr marL="0" indent="0">
              <a:buNone/>
            </a:pPr>
            <a:r>
              <a:rPr lang="en-US" sz="2000" dirty="0" smtClean="0"/>
              <a:t>                                                                                         </a:t>
            </a:r>
            <a:endParaRPr lang="en-US" sz="2000" dirty="0"/>
          </a:p>
        </p:txBody>
      </p:sp>
      <p:sp>
        <p:nvSpPr>
          <p:cNvPr id="4" name="Title 3"/>
          <p:cNvSpPr>
            <a:spLocks noGrp="1"/>
          </p:cNvSpPr>
          <p:nvPr>
            <p:ph type="title"/>
          </p:nvPr>
        </p:nvSpPr>
        <p:spPr>
          <a:xfrm>
            <a:off x="457200" y="0"/>
            <a:ext cx="8229600" cy="1447800"/>
          </a:xfrm>
        </p:spPr>
        <p:txBody>
          <a:bodyPr>
            <a:noAutofit/>
          </a:bodyPr>
          <a:lstStyle/>
          <a:p>
            <a:r>
              <a:rPr lang="en-US" sz="2500" b="1" dirty="0" smtClean="0"/>
              <a:t>Opinion Piece:  Class Activity</a:t>
            </a:r>
            <a:br>
              <a:rPr lang="en-US" sz="2500" b="1" dirty="0" smtClean="0"/>
            </a:br>
            <a:r>
              <a:rPr lang="en-US" sz="2400" b="1" i="1" dirty="0" smtClean="0">
                <a:solidFill>
                  <a:srgbClr val="FF0000"/>
                </a:solidFill>
              </a:rPr>
              <a:t>Write </a:t>
            </a:r>
            <a:r>
              <a:rPr lang="en-US" sz="2400" b="1" i="1" dirty="0">
                <a:solidFill>
                  <a:srgbClr val="FF0000"/>
                </a:solidFill>
              </a:rPr>
              <a:t>an opinion piece expressing the </a:t>
            </a:r>
            <a:r>
              <a:rPr lang="en-US" sz="2400" b="1" i="1" u="sng" dirty="0">
                <a:solidFill>
                  <a:srgbClr val="FF0000"/>
                </a:solidFill>
              </a:rPr>
              <a:t>opposite</a:t>
            </a:r>
            <a:r>
              <a:rPr lang="en-US" sz="2400" b="1" i="1" dirty="0">
                <a:solidFill>
                  <a:srgbClr val="FF0000"/>
                </a:solidFill>
              </a:rPr>
              <a:t> side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i.e. arguing </a:t>
            </a:r>
            <a:r>
              <a:rPr lang="en-US" sz="2400" b="1" i="1" dirty="0">
                <a:solidFill>
                  <a:srgbClr val="FF0000"/>
                </a:solidFill>
              </a:rPr>
              <a:t>that dogs </a:t>
            </a:r>
            <a:r>
              <a:rPr lang="en-US" sz="2400" b="1" i="1" u="sng" dirty="0">
                <a:solidFill>
                  <a:srgbClr val="FF0000"/>
                </a:solidFill>
              </a:rPr>
              <a:t>should be banned</a:t>
            </a:r>
          </a:p>
        </p:txBody>
      </p:sp>
    </p:spTree>
    <p:extLst>
      <p:ext uri="{BB962C8B-B14F-4D97-AF65-F5344CB8AC3E}">
        <p14:creationId xmlns:p14="http://schemas.microsoft.com/office/powerpoint/2010/main" xmlns="" val="577904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285728"/>
            <a:ext cx="8229600" cy="1143000"/>
          </a:xfrm>
        </p:spPr>
        <p:txBody>
          <a:bodyPr>
            <a:normAutofit/>
          </a:bodyPr>
          <a:lstStyle/>
          <a:p>
            <a:r>
              <a:rPr lang="en-US" sz="1800" dirty="0" smtClean="0"/>
              <a:t>Power point presentation is from St. Mary’s High School in Kitchener, </a:t>
            </a:r>
            <a:r>
              <a:rPr lang="en-US" sz="1800" dirty="0" smtClean="0"/>
              <a:t>Ontario</a:t>
            </a:r>
            <a:r>
              <a:rPr lang="en-US" sz="1800" dirty="0" smtClean="0"/>
              <a:t/>
            </a:r>
            <a:br>
              <a:rPr lang="en-US" sz="1800" dirty="0" smtClean="0"/>
            </a:br>
            <a:r>
              <a:rPr lang="en-US" sz="1800" dirty="0" smtClean="0"/>
              <a:t>http://stmary.wcdsb.ca/student_services/literacy_test_prep.html</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Here are some examples of student work and grades from the 2010 – 2011 OSSLT.</a:t>
            </a:r>
          </a:p>
          <a:p>
            <a:endParaRPr lang="en-US" dirty="0"/>
          </a:p>
          <a:p>
            <a:r>
              <a:rPr lang="en-US" dirty="0" smtClean="0"/>
              <a:t>Review the annotation notes at the bottom of each example.</a:t>
            </a:r>
            <a:endParaRPr lang="en-US" dirty="0"/>
          </a:p>
        </p:txBody>
      </p:sp>
    </p:spTree>
    <p:extLst>
      <p:ext uri="{BB962C8B-B14F-4D97-AF65-F5344CB8AC3E}">
        <p14:creationId xmlns:p14="http://schemas.microsoft.com/office/powerpoint/2010/main" xmlns="" val="304747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420" t="4641" r="11169" b="23540"/>
          <a:stretch/>
        </p:blipFill>
        <p:spPr bwMode="auto">
          <a:xfrm>
            <a:off x="1403131" y="125418"/>
            <a:ext cx="6274676" cy="6743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173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754" t="17503" r="14390" b="33107"/>
          <a:stretch/>
        </p:blipFill>
        <p:spPr bwMode="auto">
          <a:xfrm>
            <a:off x="908694" y="762000"/>
            <a:ext cx="7526368" cy="6034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85678" y="88612"/>
            <a:ext cx="7772400" cy="584775"/>
          </a:xfrm>
          <a:prstGeom prst="rect">
            <a:avLst/>
          </a:prstGeom>
          <a:noFill/>
        </p:spPr>
        <p:txBody>
          <a:bodyPr wrap="square" rtlCol="0">
            <a:spAutoFit/>
          </a:bodyPr>
          <a:lstStyle/>
          <a:p>
            <a:pPr algn="ctr"/>
            <a:r>
              <a:rPr lang="en-US" sz="3200" b="1" dirty="0" smtClean="0">
                <a:ln w="12700">
                  <a:solidFill>
                    <a:schemeClr val="tx2">
                      <a:satMod val="155000"/>
                    </a:schemeClr>
                  </a:solidFill>
                  <a:prstDash val="solid"/>
                </a:ln>
                <a:solidFill>
                  <a:srgbClr val="FF0000"/>
                </a:solidFill>
              </a:rPr>
              <a:t>Poor Answer</a:t>
            </a:r>
            <a:endParaRPr lang="en-US" sz="3200" b="1" dirty="0">
              <a:ln w="12700">
                <a:solidFill>
                  <a:schemeClr val="tx2">
                    <a:satMod val="155000"/>
                  </a:schemeClr>
                </a:solidFill>
                <a:prstDash val="solid"/>
              </a:ln>
              <a:solidFill>
                <a:srgbClr val="FF0000"/>
              </a:solidFill>
            </a:endParaRPr>
          </a:p>
        </p:txBody>
      </p:sp>
    </p:spTree>
    <p:extLst>
      <p:ext uri="{BB962C8B-B14F-4D97-AF65-F5344CB8AC3E}">
        <p14:creationId xmlns:p14="http://schemas.microsoft.com/office/powerpoint/2010/main" xmlns="" val="43985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158" t="17535" r="18507" b="11329"/>
          <a:stretch/>
        </p:blipFill>
        <p:spPr bwMode="auto">
          <a:xfrm>
            <a:off x="-1" y="457200"/>
            <a:ext cx="4697635"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892" t="11270" r="11296" b="59316"/>
          <a:stretch/>
        </p:blipFill>
        <p:spPr bwMode="auto">
          <a:xfrm rot="10800000" flipH="1" flipV="1">
            <a:off x="4724400" y="2209800"/>
            <a:ext cx="4446366" cy="206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txBox="1">
            <a:spLocks/>
          </p:cNvSpPr>
          <p:nvPr/>
        </p:nvSpPr>
        <p:spPr>
          <a:xfrm>
            <a:off x="449239" y="0"/>
            <a:ext cx="82296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i="1" dirty="0" smtClean="0">
                <a:solidFill>
                  <a:srgbClr val="FF0000"/>
                </a:solidFill>
              </a:rPr>
              <a:t>Better Answer</a:t>
            </a:r>
            <a:endParaRPr lang="en-US" sz="2500" i="1" dirty="0">
              <a:solidFill>
                <a:srgbClr val="FF0000"/>
              </a:solidFill>
            </a:endParaRPr>
          </a:p>
        </p:txBody>
      </p:sp>
      <p:cxnSp>
        <p:nvCxnSpPr>
          <p:cNvPr id="3" name="Straight Connector 2"/>
          <p:cNvCxnSpPr/>
          <p:nvPr/>
        </p:nvCxnSpPr>
        <p:spPr>
          <a:xfrm>
            <a:off x="4697634" y="457200"/>
            <a:ext cx="0" cy="62484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01597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423" t="17931" r="20072" b="11495"/>
          <a:stretch/>
        </p:blipFill>
        <p:spPr bwMode="auto">
          <a:xfrm>
            <a:off x="31530" y="1066800"/>
            <a:ext cx="4442019" cy="5533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430" t="8668" r="6497" b="38014"/>
          <a:stretch/>
        </p:blipFill>
        <p:spPr bwMode="auto">
          <a:xfrm>
            <a:off x="4438302" y="1079938"/>
            <a:ext cx="4585077" cy="4025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708101" y="589314"/>
            <a:ext cx="5530899" cy="523220"/>
          </a:xfrm>
          <a:prstGeom prst="rect">
            <a:avLst/>
          </a:prstGeom>
          <a:noFill/>
        </p:spPr>
        <p:txBody>
          <a:bodyPr wrap="square" rtlCol="0">
            <a:spAutoFit/>
          </a:bodyPr>
          <a:lstStyle/>
          <a:p>
            <a:pPr algn="ctr"/>
            <a:r>
              <a:rPr lang="en-US" sz="2800" b="1" dirty="0" smtClean="0">
                <a:solidFill>
                  <a:srgbClr val="FF0000"/>
                </a:solidFill>
              </a:rPr>
              <a:t>Even Better Answer</a:t>
            </a:r>
            <a:endParaRPr lang="en-US" sz="2800" b="1" dirty="0">
              <a:solidFill>
                <a:srgbClr val="FF0000"/>
              </a:solidFill>
            </a:endParaRPr>
          </a:p>
        </p:txBody>
      </p:sp>
    </p:spTree>
    <p:extLst>
      <p:ext uri="{BB962C8B-B14F-4D97-AF65-F5344CB8AC3E}">
        <p14:creationId xmlns:p14="http://schemas.microsoft.com/office/powerpoint/2010/main" xmlns="" val="324198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7502"/>
          <a:stretch/>
        </p:blipFill>
        <p:spPr bwMode="auto">
          <a:xfrm>
            <a:off x="333012" y="1200534"/>
            <a:ext cx="8477976" cy="531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itle 3"/>
          <p:cNvSpPr txBox="1">
            <a:spLocks/>
          </p:cNvSpPr>
          <p:nvPr/>
        </p:nvSpPr>
        <p:spPr>
          <a:xfrm>
            <a:off x="0" y="303486"/>
            <a:ext cx="91440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i="1" dirty="0" smtClean="0"/>
              <a:t>Key Tips to Passing the Opinion Essay</a:t>
            </a:r>
            <a:endParaRPr lang="en-US" sz="2500" i="1" dirty="0"/>
          </a:p>
        </p:txBody>
      </p:sp>
      <p:pic>
        <p:nvPicPr>
          <p:cNvPr id="6157" name="Picture 13" descr="MCj0233045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2262" y="627065"/>
            <a:ext cx="6985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8" name="Picture 14" descr="MCj0424818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83328" y="332172"/>
            <a:ext cx="1046272" cy="927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7933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3" name="Content Placeholder 2"/>
          <p:cNvSpPr>
            <a:spLocks noGrp="1"/>
          </p:cNvSpPr>
          <p:nvPr>
            <p:ph idx="1"/>
          </p:nvPr>
        </p:nvSpPr>
        <p:spPr/>
        <p:txBody>
          <a:bodyPr/>
          <a:lstStyle/>
          <a:p>
            <a:r>
              <a:rPr lang="en-US" dirty="0" smtClean="0"/>
              <a:t>Here is a pretty good example of an opinion essay.</a:t>
            </a:r>
          </a:p>
          <a:p>
            <a:r>
              <a:rPr lang="en-US" dirty="0" smtClean="0"/>
              <a:t>Read it together as a class.</a:t>
            </a:r>
          </a:p>
          <a:p>
            <a:r>
              <a:rPr lang="en-US" dirty="0" smtClean="0"/>
              <a:t>Work through the </a:t>
            </a:r>
            <a:r>
              <a:rPr lang="en-US" b="1" i="1" dirty="0" smtClean="0"/>
              <a:t>questions</a:t>
            </a:r>
            <a:r>
              <a:rPr lang="en-US" dirty="0" smtClean="0"/>
              <a:t> together as a group.  Use the interactive pen to record answers.</a:t>
            </a:r>
          </a:p>
          <a:p>
            <a:r>
              <a:rPr lang="en-US" dirty="0" smtClean="0"/>
              <a:t>Try completing the </a:t>
            </a:r>
            <a:r>
              <a:rPr lang="en-US" b="1" i="1" dirty="0" smtClean="0"/>
              <a:t>class opinion piece </a:t>
            </a:r>
            <a:r>
              <a:rPr lang="en-US" dirty="0" smtClean="0"/>
              <a:t>together.    </a:t>
            </a:r>
            <a:endParaRPr lang="en-US" dirty="0"/>
          </a:p>
        </p:txBody>
      </p:sp>
    </p:spTree>
    <p:extLst>
      <p:ext uri="{BB962C8B-B14F-4D97-AF65-F5344CB8AC3E}">
        <p14:creationId xmlns:p14="http://schemas.microsoft.com/office/powerpoint/2010/main" xmlns="" val="214407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86800" cy="6172200"/>
          </a:xfrm>
        </p:spPr>
        <p:txBody>
          <a:bodyPr>
            <a:normAutofit fontScale="25000" lnSpcReduction="20000"/>
          </a:bodyPr>
          <a:lstStyle/>
          <a:p>
            <a:pPr marL="0" indent="0">
              <a:buNone/>
            </a:pPr>
            <a:r>
              <a:rPr lang="en-US" dirty="0"/>
              <a:t> </a:t>
            </a:r>
            <a:r>
              <a:rPr lang="en-US" dirty="0" smtClean="0"/>
              <a:t>     </a:t>
            </a:r>
            <a:r>
              <a:rPr lang="en-US" sz="9600" dirty="0" smtClean="0"/>
              <a:t>Dogs </a:t>
            </a:r>
            <a:r>
              <a:rPr lang="en-US" sz="9600" dirty="0"/>
              <a:t>are an important part of our world</a:t>
            </a:r>
            <a:r>
              <a:rPr lang="en-US" sz="9600" dirty="0" smtClean="0"/>
              <a:t>.  </a:t>
            </a:r>
            <a:r>
              <a:rPr lang="en-US" sz="9600" dirty="0"/>
              <a:t>They are good friends who encourage us</a:t>
            </a:r>
            <a:r>
              <a:rPr lang="en-US" sz="9600" dirty="0" smtClean="0"/>
              <a:t>.  </a:t>
            </a:r>
            <a:r>
              <a:rPr lang="en-US" sz="9600" dirty="0"/>
              <a:t>They should be allowed in public parks for economic, emotional and health reasons. </a:t>
            </a:r>
            <a:r>
              <a:rPr lang="en-US" sz="9600" dirty="0" smtClean="0"/>
              <a:t> If </a:t>
            </a:r>
            <a:r>
              <a:rPr lang="en-US" sz="9600" dirty="0"/>
              <a:t>they are banned from parks, where would they go</a:t>
            </a:r>
            <a:r>
              <a:rPr lang="en-US" sz="9600" dirty="0" smtClean="0"/>
              <a:t>?</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a:p>
          <a:p>
            <a:pPr marL="0" indent="0">
              <a:buNone/>
            </a:pPr>
            <a:r>
              <a:rPr lang="en-US" sz="6000" dirty="0" smtClean="0"/>
              <a:t>     </a:t>
            </a:r>
            <a:r>
              <a:rPr lang="en-US" sz="9600" dirty="0" smtClean="0"/>
              <a:t>If </a:t>
            </a:r>
            <a:r>
              <a:rPr lang="en-US" sz="9600" dirty="0"/>
              <a:t>dogs were banned from public parks, there would be huge losses in the economy. </a:t>
            </a:r>
            <a:r>
              <a:rPr lang="en-US" sz="9600" dirty="0" smtClean="0"/>
              <a:t> With </a:t>
            </a:r>
            <a:r>
              <a:rPr lang="en-US" sz="9600" dirty="0"/>
              <a:t>nowhere to take dogs, who would want to buy them? </a:t>
            </a:r>
            <a:r>
              <a:rPr lang="en-US" sz="9600" dirty="0" smtClean="0"/>
              <a:t> Many </a:t>
            </a:r>
            <a:r>
              <a:rPr lang="en-US" sz="9600" dirty="0"/>
              <a:t>pet stores and dog breeders would go bankrupt, and this could cause many people to be out of work. Our economy is already bad, and banning dogs from parks would make the economy even worse. </a:t>
            </a:r>
            <a:r>
              <a:rPr lang="en-US" sz="9600" dirty="0" smtClean="0"/>
              <a:t> The </a:t>
            </a:r>
            <a:r>
              <a:rPr lang="en-US" sz="9600" dirty="0"/>
              <a:t>effects would be felt for a long time</a:t>
            </a:r>
            <a:r>
              <a:rPr lang="en-US" sz="9600" dirty="0" smtClean="0"/>
              <a:t>.</a:t>
            </a:r>
          </a:p>
          <a:p>
            <a:pPr marL="0" indent="0">
              <a:buNone/>
            </a:pPr>
            <a:endParaRPr lang="en-US" sz="800"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r>
              <a:rPr lang="en-US" sz="6000" dirty="0" smtClean="0"/>
              <a:t>     </a:t>
            </a:r>
            <a:r>
              <a:rPr lang="en-US" sz="9600" dirty="0" smtClean="0"/>
              <a:t>Dogs </a:t>
            </a:r>
            <a:r>
              <a:rPr lang="en-US" sz="9600" dirty="0"/>
              <a:t>are known as “man’s best friend,” and if you can’t take your best friend to the park, many people would be upset. </a:t>
            </a:r>
            <a:r>
              <a:rPr lang="en-US" sz="9600" dirty="0" smtClean="0"/>
              <a:t> It </a:t>
            </a:r>
            <a:r>
              <a:rPr lang="en-US" sz="9600" dirty="0"/>
              <a:t>is well known that dogs help make people feel better when they are sad or depressed</a:t>
            </a:r>
            <a:r>
              <a:rPr lang="en-US" sz="9600" dirty="0" smtClean="0"/>
              <a:t>.  </a:t>
            </a:r>
            <a:r>
              <a:rPr lang="en-US" sz="9600" dirty="0"/>
              <a:t>Dogs accept you no matter what. </a:t>
            </a:r>
            <a:r>
              <a:rPr lang="en-US" sz="9600" dirty="0" smtClean="0"/>
              <a:t> They </a:t>
            </a:r>
            <a:r>
              <a:rPr lang="en-US" sz="9600" dirty="0"/>
              <a:t>don’t care how much you weigh or what kind of clothes you wear. </a:t>
            </a:r>
            <a:r>
              <a:rPr lang="en-US" sz="9600" dirty="0" smtClean="0"/>
              <a:t> They </a:t>
            </a:r>
            <a:r>
              <a:rPr lang="en-US" sz="9600" dirty="0"/>
              <a:t>still wag their tails for you when you come home and are happy to see you. </a:t>
            </a:r>
            <a:r>
              <a:rPr lang="en-US" sz="9600" dirty="0" smtClean="0"/>
              <a:t> Banning </a:t>
            </a:r>
            <a:r>
              <a:rPr lang="en-US" sz="9600" dirty="0"/>
              <a:t>dogs from parks will upset people and take away the positive, happy emotions a dog can give you in the first place</a:t>
            </a:r>
            <a:r>
              <a:rPr lang="en-US" sz="9600" dirty="0" smtClean="0"/>
              <a:t>.</a:t>
            </a:r>
          </a:p>
          <a:p>
            <a:pPr marL="0" indent="0" algn="r">
              <a:buNone/>
            </a:pPr>
            <a:r>
              <a:rPr lang="en-US" sz="9600" i="1" dirty="0" smtClean="0">
                <a:solidFill>
                  <a:srgbClr val="FF0000"/>
                </a:solidFill>
              </a:rPr>
              <a:t>continued…</a:t>
            </a:r>
          </a:p>
        </p:txBody>
      </p:sp>
      <p:sp>
        <p:nvSpPr>
          <p:cNvPr id="4" name="Title 3"/>
          <p:cNvSpPr>
            <a:spLocks noGrp="1"/>
          </p:cNvSpPr>
          <p:nvPr>
            <p:ph type="title"/>
          </p:nvPr>
        </p:nvSpPr>
        <p:spPr>
          <a:xfrm>
            <a:off x="457200" y="0"/>
            <a:ext cx="8229600" cy="685800"/>
          </a:xfrm>
        </p:spPr>
        <p:txBody>
          <a:bodyPr>
            <a:noAutofit/>
          </a:bodyPr>
          <a:lstStyle/>
          <a:p>
            <a:r>
              <a:rPr lang="en-US" sz="2500" b="1" dirty="0" smtClean="0"/>
              <a:t>Opinion Piece:  </a:t>
            </a:r>
            <a:r>
              <a:rPr lang="en-US" sz="2500" b="1" i="1" dirty="0" smtClean="0">
                <a:solidFill>
                  <a:srgbClr val="FF0000"/>
                </a:solidFill>
              </a:rPr>
              <a:t>Should Dogs Be Banned From Public Parks?</a:t>
            </a:r>
            <a:endParaRPr lang="en-US" sz="2500" i="1" dirty="0">
              <a:solidFill>
                <a:srgbClr val="FF0000"/>
              </a:solidFill>
            </a:endParaRPr>
          </a:p>
        </p:txBody>
      </p:sp>
    </p:spTree>
    <p:extLst>
      <p:ext uri="{BB962C8B-B14F-4D97-AF65-F5344CB8AC3E}">
        <p14:creationId xmlns:p14="http://schemas.microsoft.com/office/powerpoint/2010/main" xmlns="" val="96701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514</Words>
  <Application>Microsoft Office PowerPoint</Application>
  <PresentationFormat>On-screen Show (4:3)</PresentationFormat>
  <Paragraphs>97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Series of Paragraphs</vt:lpstr>
      <vt:lpstr>Examples</vt:lpstr>
      <vt:lpstr>Slide 3</vt:lpstr>
      <vt:lpstr>Slide 4</vt:lpstr>
      <vt:lpstr>Slide 5</vt:lpstr>
      <vt:lpstr>Slide 6</vt:lpstr>
      <vt:lpstr>Slide 7</vt:lpstr>
      <vt:lpstr>Class Activity</vt:lpstr>
      <vt:lpstr>Opinion Piece:  Should Dogs Be Banned From Public Parks?</vt:lpstr>
      <vt:lpstr>Opinion Piece:  Should Dogs Be Banned From Public Parks?</vt:lpstr>
      <vt:lpstr>Opinion Piece:  Questions</vt:lpstr>
      <vt:lpstr>Opinion Piece:  Questions</vt:lpstr>
      <vt:lpstr>Opinion Piece:  Class Activity Write an opinion piece expressing the opposite side  i.e. arguing that dogs should be banned</vt:lpstr>
      <vt:lpstr>Opinion Piece:  Class Activity Write an opinion piece expressing the opposite side  i.e. arguing that dogs should be banned</vt:lpstr>
      <vt:lpstr>Opinion Piece:  Class Activity Write an opinion piece expressing the opposite side  i.e. arguing that dogs should be banned</vt:lpstr>
      <vt:lpstr>Power point presentation is from St. Mary’s High School in Kitchener, Ontario http://stmary.wcdsb.ca/student_services/literacy_test_prep.html</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of Paragraphs</dc:title>
  <dc:creator>CIC</dc:creator>
  <cp:lastModifiedBy> </cp:lastModifiedBy>
  <cp:revision>3</cp:revision>
  <dcterms:created xsi:type="dcterms:W3CDTF">2012-11-13T17:35:35Z</dcterms:created>
  <dcterms:modified xsi:type="dcterms:W3CDTF">2012-11-30T11:27:42Z</dcterms:modified>
</cp:coreProperties>
</file>